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97"/>
  </p:notesMasterIdLst>
  <p:sldIdLst>
    <p:sldId id="256" r:id="rId2"/>
    <p:sldId id="947" r:id="rId3"/>
    <p:sldId id="763" r:id="rId4"/>
    <p:sldId id="579" r:id="rId5"/>
    <p:sldId id="664" r:id="rId6"/>
    <p:sldId id="566" r:id="rId7"/>
    <p:sldId id="564" r:id="rId8"/>
    <p:sldId id="565" r:id="rId9"/>
    <p:sldId id="499" r:id="rId10"/>
    <p:sldId id="508" r:id="rId11"/>
    <p:sldId id="557" r:id="rId12"/>
    <p:sldId id="841" r:id="rId13"/>
    <p:sldId id="667" r:id="rId14"/>
    <p:sldId id="681" r:id="rId15"/>
    <p:sldId id="668" r:id="rId16"/>
    <p:sldId id="995" r:id="rId17"/>
    <p:sldId id="996" r:id="rId18"/>
    <p:sldId id="994" r:id="rId19"/>
    <p:sldId id="703" r:id="rId20"/>
    <p:sldId id="707" r:id="rId21"/>
    <p:sldId id="709" r:id="rId22"/>
    <p:sldId id="957" r:id="rId23"/>
    <p:sldId id="1025" r:id="rId24"/>
    <p:sldId id="584" r:id="rId25"/>
    <p:sldId id="509" r:id="rId26"/>
    <p:sldId id="662" r:id="rId27"/>
    <p:sldId id="578" r:id="rId28"/>
    <p:sldId id="510" r:id="rId29"/>
    <p:sldId id="549" r:id="rId30"/>
    <p:sldId id="577" r:id="rId31"/>
    <p:sldId id="572" r:id="rId32"/>
    <p:sldId id="1028" r:id="rId33"/>
    <p:sldId id="587" r:id="rId34"/>
    <p:sldId id="1030" r:id="rId35"/>
    <p:sldId id="1029" r:id="rId36"/>
    <p:sldId id="591" r:id="rId37"/>
    <p:sldId id="590" r:id="rId38"/>
    <p:sldId id="588" r:id="rId39"/>
    <p:sldId id="589" r:id="rId40"/>
    <p:sldId id="639" r:id="rId41"/>
    <p:sldId id="1020" r:id="rId42"/>
    <p:sldId id="720" r:id="rId43"/>
    <p:sldId id="750" r:id="rId44"/>
    <p:sldId id="520" r:id="rId45"/>
    <p:sldId id="551" r:id="rId46"/>
    <p:sldId id="747" r:id="rId47"/>
    <p:sldId id="553" r:id="rId48"/>
    <p:sldId id="974" r:id="rId49"/>
    <p:sldId id="975" r:id="rId50"/>
    <p:sldId id="973" r:id="rId51"/>
    <p:sldId id="999" r:id="rId52"/>
    <p:sldId id="1000" r:id="rId53"/>
    <p:sldId id="603" r:id="rId54"/>
    <p:sldId id="691" r:id="rId55"/>
    <p:sldId id="612" r:id="rId56"/>
    <p:sldId id="980" r:id="rId57"/>
    <p:sldId id="981" r:id="rId58"/>
    <p:sldId id="982" r:id="rId59"/>
    <p:sldId id="696" r:id="rId60"/>
    <p:sldId id="967" r:id="rId61"/>
    <p:sldId id="1001" r:id="rId62"/>
    <p:sldId id="1002" r:id="rId63"/>
    <p:sldId id="1021" r:id="rId64"/>
    <p:sldId id="641" r:id="rId65"/>
    <p:sldId id="958" r:id="rId66"/>
    <p:sldId id="983" r:id="rId67"/>
    <p:sldId id="969" r:id="rId68"/>
    <p:sldId id="985" r:id="rId69"/>
    <p:sldId id="1022" r:id="rId70"/>
    <p:sldId id="986" r:id="rId71"/>
    <p:sldId id="1019" r:id="rId72"/>
    <p:sldId id="987" r:id="rId73"/>
    <p:sldId id="989" r:id="rId74"/>
    <p:sldId id="844" r:id="rId75"/>
    <p:sldId id="1011" r:id="rId76"/>
    <p:sldId id="733" r:id="rId77"/>
    <p:sldId id="1015" r:id="rId78"/>
    <p:sldId id="1016" r:id="rId79"/>
    <p:sldId id="1017" r:id="rId80"/>
    <p:sldId id="1018" r:id="rId81"/>
    <p:sldId id="736" r:id="rId82"/>
    <p:sldId id="738" r:id="rId83"/>
    <p:sldId id="746" r:id="rId84"/>
    <p:sldId id="734" r:id="rId85"/>
    <p:sldId id="716" r:id="rId86"/>
    <p:sldId id="726" r:id="rId87"/>
    <p:sldId id="727" r:id="rId88"/>
    <p:sldId id="1006" r:id="rId89"/>
    <p:sldId id="723" r:id="rId90"/>
    <p:sldId id="1010" r:id="rId91"/>
    <p:sldId id="1026" r:id="rId92"/>
    <p:sldId id="1027" r:id="rId93"/>
    <p:sldId id="970" r:id="rId94"/>
    <p:sldId id="1009" r:id="rId95"/>
    <p:sldId id="550" r:id="rId96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763"/>
            <p14:sldId id="579"/>
            <p14:sldId id="664"/>
            <p14:sldId id="566"/>
            <p14:sldId id="564"/>
            <p14:sldId id="565"/>
            <p14:sldId id="499"/>
            <p14:sldId id="508"/>
            <p14:sldId id="557"/>
            <p14:sldId id="841"/>
            <p14:sldId id="667"/>
            <p14:sldId id="681"/>
            <p14:sldId id="668"/>
            <p14:sldId id="995"/>
            <p14:sldId id="996"/>
            <p14:sldId id="994"/>
            <p14:sldId id="703"/>
            <p14:sldId id="707"/>
            <p14:sldId id="709"/>
            <p14:sldId id="957"/>
            <p14:sldId id="1025"/>
            <p14:sldId id="584"/>
            <p14:sldId id="509"/>
            <p14:sldId id="662"/>
            <p14:sldId id="578"/>
            <p14:sldId id="510"/>
            <p14:sldId id="549"/>
            <p14:sldId id="577"/>
            <p14:sldId id="572"/>
            <p14:sldId id="1028"/>
            <p14:sldId id="587"/>
            <p14:sldId id="1030"/>
            <p14:sldId id="1029"/>
            <p14:sldId id="591"/>
            <p14:sldId id="590"/>
            <p14:sldId id="588"/>
            <p14:sldId id="589"/>
            <p14:sldId id="639"/>
            <p14:sldId id="1020"/>
            <p14:sldId id="720"/>
            <p14:sldId id="750"/>
            <p14:sldId id="520"/>
            <p14:sldId id="551"/>
            <p14:sldId id="747"/>
            <p14:sldId id="553"/>
            <p14:sldId id="974"/>
            <p14:sldId id="975"/>
            <p14:sldId id="973"/>
            <p14:sldId id="999"/>
            <p14:sldId id="1000"/>
            <p14:sldId id="603"/>
            <p14:sldId id="691"/>
            <p14:sldId id="612"/>
            <p14:sldId id="980"/>
            <p14:sldId id="981"/>
            <p14:sldId id="982"/>
            <p14:sldId id="696"/>
            <p14:sldId id="967"/>
            <p14:sldId id="1001"/>
            <p14:sldId id="1002"/>
            <p14:sldId id="1021"/>
            <p14:sldId id="641"/>
            <p14:sldId id="958"/>
            <p14:sldId id="983"/>
            <p14:sldId id="969"/>
            <p14:sldId id="985"/>
            <p14:sldId id="1022"/>
            <p14:sldId id="986"/>
            <p14:sldId id="1019"/>
            <p14:sldId id="987"/>
            <p14:sldId id="989"/>
            <p14:sldId id="844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716"/>
            <p14:sldId id="726"/>
            <p14:sldId id="727"/>
            <p14:sldId id="1006"/>
            <p14:sldId id="723"/>
            <p14:sldId id="1010"/>
            <p14:sldId id="1026"/>
            <p14:sldId id="1027"/>
            <p14:sldId id="970"/>
            <p14:sldId id="1009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28A136"/>
    <a:srgbClr val="9E60B8"/>
    <a:srgbClr val="025249"/>
    <a:srgbClr val="B58900"/>
    <a:srgbClr val="EF7D1D"/>
    <a:srgbClr val="D6A08C"/>
    <a:srgbClr val="CA9FC9"/>
    <a:srgbClr val="FB8E20"/>
    <a:srgbClr val="5AB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34"/>
    <p:restoredTop sz="96853" autoAdjust="0"/>
  </p:normalViewPr>
  <p:slideViewPr>
    <p:cSldViewPr snapToGrid="0" snapToObjects="1">
      <p:cViewPr varScale="1">
        <p:scale>
          <a:sx n="165" d="100"/>
          <a:sy n="165" d="100"/>
        </p:scale>
        <p:origin x="1328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21.09.20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465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357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277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7886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3" y="1744227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CyberJUG</a:t>
            </a:r>
            <a:r>
              <a:rPr lang="de-DE" sz="1400" spc="80" dirty="0">
                <a:solidFill>
                  <a:srgbClr val="D4EBE9"/>
                </a:solidFill>
              </a:rPr>
              <a:t> | 22. September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705630" y="4900744"/>
            <a:ext cx="5427363" cy="44374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</a:rPr>
              <a:t>Slides</a:t>
            </a:r>
            <a:r>
              <a:rPr lang="de-DE" sz="2000" dirty="0">
                <a:solidFill>
                  <a:srgbClr val="36544F"/>
                </a:solidFill>
              </a:rPr>
              <a:t> (PDF): https://</a:t>
            </a:r>
            <a:r>
              <a:rPr lang="de-DE" sz="2000" dirty="0" err="1">
                <a:solidFill>
                  <a:srgbClr val="36544F"/>
                </a:solidFill>
              </a:rPr>
              <a:t>react.schule</a:t>
            </a:r>
            <a:r>
              <a:rPr lang="de-DE" sz="2000" dirty="0">
                <a:solidFill>
                  <a:srgbClr val="36544F"/>
                </a:solidFill>
              </a:rPr>
              <a:t>/</a:t>
            </a:r>
            <a:r>
              <a:rPr lang="de-DE" sz="2000" dirty="0" err="1">
                <a:solidFill>
                  <a:srgbClr val="36544F"/>
                </a:solidFill>
              </a:rPr>
              <a:t>cyberjug-graphql</a:t>
            </a:r>
            <a:endParaRPr lang="de-DE" sz="3200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922E6B-6F6A-9741-A27B-39C1859FC8E0}"/>
              </a:ext>
            </a:extLst>
          </p:cNvPr>
          <p:cNvSpPr/>
          <p:nvPr/>
        </p:nvSpPr>
        <p:spPr>
          <a:xfrm>
            <a:off x="705631" y="4239546"/>
            <a:ext cx="5416200" cy="6785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>
                <a:solidFill>
                  <a:srgbClr val="28A136"/>
                </a:solidFill>
                <a:latin typeface="Montserrat" charset="0"/>
                <a:ea typeface="Montserrat" charset="0"/>
                <a:cs typeface="Montserrat" charset="0"/>
              </a:rPr>
              <a:t>für Java-Anwendungen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3144168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5" name="Grafik 4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0DD40BE-00A0-1E45-9292-DD499D341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261412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Autor eines bestimmten Ratings eines bestimmten Biers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0D73D6C0-7969-4249-86C1-BB7A6D4BD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73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Autor eines bestimmten Ratings eines bestimmten Biers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9" name="Grafik 8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35E5C04-3860-F344-9844-5566513DA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84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Autor eines bestimmten Ratings eines bestimmten Biers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04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Pro Entität (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r>
              <a:rPr lang="de-DE" sz="1800" b="0" dirty="0">
                <a:solidFill>
                  <a:srgbClr val="36544F"/>
                </a:solidFill>
              </a:rPr>
              <a:t>) eine Abfrage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Zurückgeliefert wird immer komplette 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</a:p>
          <a:p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6366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Pro Entität (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r>
              <a:rPr lang="de-DE" sz="1800" b="0" dirty="0">
                <a:solidFill>
                  <a:srgbClr val="36544F"/>
                </a:solidFill>
              </a:rPr>
              <a:t>) eine Abfrage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Zurückgeliefert wird immer komplette 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</a:p>
          <a:p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Server kennt seine Client nicht</a:t>
            </a: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Es können neue Clients implementiert werden, aber:</a:t>
            </a:r>
          </a:p>
          <a:p>
            <a:pPr lvl="1"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Eventuell viele Round-trips mit zu vielen oder zu wenig Daten</a:t>
            </a:r>
          </a:p>
          <a:p>
            <a:pPr lvl="1"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Keine Gesamt-Sicht auf </a:t>
            </a:r>
            <a:r>
              <a:rPr lang="de-DE" sz="1800" b="0" dirty="0" err="1">
                <a:solidFill>
                  <a:srgbClr val="36544F"/>
                </a:solidFill>
              </a:rPr>
              <a:t>Domaine</a:t>
            </a:r>
            <a:r>
              <a:rPr lang="de-DE" sz="1800" b="0" dirty="0">
                <a:solidFill>
                  <a:srgbClr val="36544F"/>
                </a:solidFill>
              </a:rPr>
              <a:t> (diverse Endpunkte)</a:t>
            </a:r>
          </a:p>
          <a:p>
            <a:pPr lvl="1">
              <a:lnSpc>
                <a:spcPct val="130000"/>
              </a:lnSpc>
            </a:pPr>
            <a:endParaRPr lang="de-DE" sz="1800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Und vielleicht ist auch alles ganz anders, je nach "</a:t>
            </a:r>
            <a:r>
              <a:rPr lang="de-DE" sz="1800" b="0">
                <a:solidFill>
                  <a:srgbClr val="36544F"/>
                </a:solidFill>
              </a:rPr>
              <a:t>REST Geschmack" 👨‍🍳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0990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Client-getriebene Apis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Alternative: Client-getrieben?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Ein Endpunkt pro Ansicht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Client enthalt genau die Daten, der braucht, aber:</a:t>
            </a:r>
          </a:p>
          <a:p>
            <a:pPr lvl="1"/>
            <a:r>
              <a:rPr lang="de-DE" sz="1800" dirty="0"/>
              <a:t>Für jede Änderung (neues Feature, neues UI Design z.B.) muss der Server angepasst werden</a:t>
            </a:r>
          </a:p>
          <a:p>
            <a:pPr lvl="1"/>
            <a:r>
              <a:rPr lang="de-DE" sz="1800" dirty="0"/>
              <a:t>ebenso für neue Clients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6175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E966D1F-F54A-554C-918C-5C9A0C43A134}"/>
              </a:ext>
            </a:extLst>
          </p:cNvPr>
          <p:cNvSpPr/>
          <p:nvPr/>
        </p:nvSpPr>
        <p:spPr>
          <a:xfrm>
            <a:off x="630516" y="4454229"/>
            <a:ext cx="2999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...auch online bzw. remote!</a:t>
            </a:r>
            <a:endParaRPr lang="de-D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GraphQL: Architekturbild</a:t>
            </a:r>
          </a:p>
        </p:txBody>
      </p:sp>
      <p:pic>
        <p:nvPicPr>
          <p:cNvPr id="6" name="Grafik 5" descr="Ein Bild, das Objekt, Uhr, sitzend, Monitor enthält.&#10;&#10;Automatisch generierte Beschreibung">
            <a:extLst>
              <a:ext uri="{FF2B5EF4-FFF2-40B4-BE49-F238E27FC236}">
                <a16:creationId xmlns:a16="http://schemas.microsoft.com/office/drawing/2014/main" id="{3078C892-330E-C448-A64F-64F764815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101" y="1778961"/>
            <a:ext cx="6431797" cy="439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3719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 bestimmen, wie und welche Daten zur Verfügung gestellt werden!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015319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75D47E3-3A00-EF4F-911D-AF997E4F5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304" y="1841500"/>
            <a:ext cx="7569200" cy="317500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0210DACE-BF43-A848-BE68-57FCD3E67A34}"/>
              </a:ext>
            </a:extLst>
          </p:cNvPr>
          <p:cNvSpPr/>
          <p:nvPr/>
        </p:nvSpPr>
        <p:spPr>
          <a:xfrm>
            <a:off x="2424436" y="5016500"/>
            <a:ext cx="65878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41719C"/>
                </a:solidFill>
              </a:rPr>
              <a:t>https://</a:t>
            </a:r>
            <a:r>
              <a:rPr lang="de-DE" sz="1400" dirty="0" err="1">
                <a:solidFill>
                  <a:srgbClr val="41719C"/>
                </a:solidFill>
              </a:rPr>
              <a:t>twitter.com</a:t>
            </a:r>
            <a:r>
              <a:rPr lang="de-DE" sz="1400" dirty="0">
                <a:solidFill>
                  <a:srgbClr val="41719C"/>
                </a:solidFill>
              </a:rPr>
              <a:t>/</a:t>
            </a:r>
            <a:r>
              <a:rPr lang="de-DE" sz="1400" dirty="0" err="1">
                <a:solidFill>
                  <a:srgbClr val="41719C"/>
                </a:solidFill>
              </a:rPr>
              <a:t>gunnarmorling</a:t>
            </a:r>
            <a:r>
              <a:rPr lang="de-DE" sz="1400" dirty="0">
                <a:solidFill>
                  <a:srgbClr val="41719C"/>
                </a:solidFill>
              </a:rPr>
              <a:t>/</a:t>
            </a:r>
            <a:r>
              <a:rPr lang="de-DE" sz="1400" dirty="0" err="1">
                <a:solidFill>
                  <a:srgbClr val="41719C"/>
                </a:solidFill>
              </a:rPr>
              <a:t>status</a:t>
            </a:r>
            <a:r>
              <a:rPr lang="de-DE" sz="1400" dirty="0">
                <a:solidFill>
                  <a:srgbClr val="41719C"/>
                </a:solidFill>
              </a:rPr>
              <a:t>/1304379991044567042</a:t>
            </a:r>
          </a:p>
        </p:txBody>
      </p:sp>
    </p:spTree>
    <p:extLst>
      <p:ext uri="{BB962C8B-B14F-4D97-AF65-F5344CB8AC3E}">
        <p14:creationId xmlns:p14="http://schemas.microsoft.com/office/powerpoint/2010/main" val="28389830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Caching "schwierig"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werden per POST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viele unterschiedliche Query(-Strings) denkbar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Caching "schwierig"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werden per POST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viele unterschiedliche Query(-Strings) denkbar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Aber...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 braucht überhaupt Caching? 😇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Cache auf DB-Ebene, -App-Ebene, natürlich möglich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Framework-spezifische Lösungen existieren</a:t>
            </a:r>
          </a:p>
        </p:txBody>
      </p:sp>
    </p:spTree>
    <p:extLst>
      <p:ext uri="{BB962C8B-B14F-4D97-AF65-F5344CB8AC3E}">
        <p14:creationId xmlns:p14="http://schemas.microsoft.com/office/powerpoint/2010/main" val="11844432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5848678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437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3EFF2B-C089-1141-8C64-305CBAD1F49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022B05F-309E-4442-8368-3680F008ABEB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833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5036726"/>
            <a:ext cx="9906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Ende-zu-Ende Typsicherheit</a:t>
            </a:r>
            <a:endParaRPr lang="de-DE" sz="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VS Code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318249" y="4547608"/>
            <a:ext cx="233755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openingHours</a:t>
            </a:r>
            <a:r>
              <a:rPr lang="de-DE" sz="1100" dirty="0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27A6DAA-FF84-244A-A3EF-2493A1A74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196" y="303724"/>
            <a:ext cx="5017608" cy="424388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1322019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198086" y="2636022"/>
            <a:ext cx="5509842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(für Java)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31326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graphql-kickstart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GraphQL Implementierung, keine Aussage über Laufzeitumgebung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Modular aufgebaut; es existieren z.B. GraphQL Servlets, Auto-Konfiguration für Spring Boot etc.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und </a:t>
            </a:r>
            <a:r>
              <a:rPr lang="de-DE" dirty="0" err="1"/>
              <a:t>graphql</a:t>
            </a:r>
            <a:r>
              <a:rPr lang="de-DE" dirty="0"/>
              <a:t>-java-</a:t>
            </a:r>
            <a:r>
              <a:rPr lang="de-DE" dirty="0" err="1"/>
              <a:t>kickstart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graphql-kickstart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GraphQL Implementierung, keine Aussage über Laufzeitumgebung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Modular aufgebaut; es existieren z.B. GraphQL Servlets, Auto-Konfiguration für Spring Boot etc.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Variante 2: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 seit Anfang 2020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definiert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u.a.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Open Liberty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9303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358243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Low-Level API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Die gezeigten Konzepte sind in GraphQL-Frameworks für andere Programmier-Sprachen ähnlich!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F8C589-48D1-C74B-A1A1-0ECF07C0A211}"/>
              </a:ext>
            </a:extLst>
          </p:cNvPr>
          <p:cNvSpPr/>
          <p:nvPr/>
        </p:nvSpPr>
        <p:spPr>
          <a:xfrm>
            <a:off x="501374" y="4029509"/>
            <a:ext cx="80462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75075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9348992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oder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5264123" y="2118391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2104704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8254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5391393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24819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743959" y="3261674"/>
            <a:ext cx="1611983" cy="139516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-Parameter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 Informationen über den Query (z.B. Argumente)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&lt;List&lt;Beer&gt;&gt;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Query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dürfen Daten verändern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addRatingMutationFetcher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final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((Integer)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ratingService.addRating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ist nur </a:t>
            </a:r>
            <a:r>
              <a:rPr lang="de-DE" sz="2000" b="0" dirty="0" err="1">
                <a:solidFill>
                  <a:srgbClr val="36544F"/>
                </a:solidFill>
              </a:rPr>
              <a:t>default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Fetcher</a:t>
            </a:r>
            <a:r>
              <a:rPr lang="de-DE" sz="2000" b="0" dirty="0">
                <a:solidFill>
                  <a:srgbClr val="36544F"/>
                </a:solidFill>
              </a:rPr>
              <a:t> können </a:t>
            </a:r>
            <a:r>
              <a:rPr lang="de-DE" sz="2000" b="0" i="1" dirty="0">
                <a:solidFill>
                  <a:srgbClr val="36544F"/>
                </a:solidFill>
              </a:rPr>
              <a:t>pro Feld </a:t>
            </a:r>
            <a:r>
              <a:rPr lang="de-DE" sz="2000" b="0" dirty="0">
                <a:solidFill>
                  <a:srgbClr val="36544F"/>
                </a:solidFill>
              </a:rPr>
              <a:t>festgelegt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Z.B. auch für Felder, deren Signatur zwischen API und Java-Klasse abweicht</a:t>
            </a: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(Rückgabe-Wert oder Parameter)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Oder die aus anderer Datenbank, Daten-Quelle kommen oder berechnet werden</a:t>
            </a:r>
          </a:p>
          <a:p>
            <a:r>
              <a:rPr lang="de-DE" sz="2000" b="0" i="1" dirty="0" err="1">
                <a:solidFill>
                  <a:srgbClr val="36544F"/>
                </a:solidFill>
              </a:rPr>
              <a:t>DataFetcher</a:t>
            </a:r>
            <a:r>
              <a:rPr lang="de-DE" sz="2000" b="0" i="1" dirty="0">
                <a:solidFill>
                  <a:srgbClr val="36544F"/>
                </a:solidFill>
              </a:rPr>
              <a:t> wird nur ausgeführt, wenn Feld auch im Query abgefragt wird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41D0CE5-7B4E-4743-86D0-712DE0DB6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2" y="4450572"/>
            <a:ext cx="9093408" cy="2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4071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415EE3-C09A-0E41-9075-0CFE95569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1290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BFDFEE5-90EE-144F-BC47-1EADE74C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83715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1068303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333339011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372814402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 flipV="1">
            <a:off x="2507530" y="4685122"/>
            <a:ext cx="697583" cy="16968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375785857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61A27BB0-2B36-7640-A05E-0622F3589D6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Resolver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  <a:b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12317096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544035"/>
            <a:ext cx="686114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List&lt;Rating&gt;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int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BFDFEE5-90EE-144F-BC47-1EADE74C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684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58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Start: Alle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vorhanden sein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Methoden-Parameter der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müssen zum Schema passen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 Laufzeit: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Felder herausgegeben, die auch im Schema definiert sind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anderen Felder einer Java-Klasse sind "unsichtbar"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0BD625C-E9CA-6640-AE8B-93AF2C109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A6D5B0D-5768-A24C-85DA-023C82A13A07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2">
            <a:extLst>
              <a:ext uri="{FF2B5EF4-FFF2-40B4-BE49-F238E27FC236}">
                <a16:creationId xmlns:a16="http://schemas.microsoft.com/office/drawing/2014/main" id="{C7824B4E-962A-4E48-9B43-17C4CBB4C1EC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Resolver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96265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Weitere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Projekte im Java-Umfeld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Endpunkt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Spring Boot Starter: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mit Java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Annotations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beschreiben: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Enigmatis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1231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Spezifikation: 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guides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Open Liberty: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openliberty.io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blog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/2020/06/05/graphql-open-liberty-20006.html#GQL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033789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Code 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 für zahlreiche Sprachen und Bibliotheken: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-code-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Generator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und Antworten (Java):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adobe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28187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Typische Probleme bei der Implementierung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286852542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Seiten-basierte Paginierung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971826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42581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Data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453404" y="2000340"/>
            <a:ext cx="820972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.of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page.getNumber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page.getTotalElements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page.hasNext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page.hasPrevious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page.getContent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85332842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Sortierung wäre analog über eigene Felder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=&gt; nicht mit der Mächtigkeit von SQL vergleichbar, bzw. muss selbst programmiert werden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4500537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asc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orderBy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 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76067662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 über Security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3883246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Security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Security: Absicherung Geschäftslogik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(Mit JEE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ähnlich)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696279" y="2911655"/>
            <a:ext cx="8209721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@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isAuthenticated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&amp;&amp; #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newRating.userId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authentication.principal.id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FC0752-0CFC-5742-BF48-85A7D8153EA9}"/>
              </a:ext>
            </a:extLst>
          </p:cNvPr>
          <p:cNvSpPr/>
          <p:nvPr/>
        </p:nvSpPr>
        <p:spPr>
          <a:xfrm>
            <a:off x="80108" y="3429000"/>
            <a:ext cx="4953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Rating!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91267615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Achtung!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Optimierungen immer </a:t>
            </a:r>
            <a:r>
              <a:rPr lang="de-DE" sz="24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-Case-spezifisch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Exkurs: Optimierungen</a:t>
            </a:r>
          </a:p>
        </p:txBody>
      </p:sp>
    </p:spTree>
    <p:extLst>
      <p:ext uri="{BB962C8B-B14F-4D97-AF65-F5344CB8AC3E}">
        <p14:creationId xmlns:p14="http://schemas.microsoft.com/office/powerpoint/2010/main" val="137994966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499" y="2609850"/>
            <a:ext cx="5305031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714872" y="2529090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945397" y="2811373"/>
            <a:ext cx="867905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964714" y="6320859"/>
            <a:ext cx="13404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6768454" y="6114661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816350" y="6459359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16787871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154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816350" y="6360476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375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577850" y="3650040"/>
            <a:ext cx="86487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227734" y="5533176"/>
            <a:ext cx="5591595" cy="7341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647"/>
          <a:stretch/>
        </p:blipFill>
        <p:spPr>
          <a:xfrm>
            <a:off x="203199" y="4410438"/>
            <a:ext cx="31305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67172BB-3A51-7A4C-A548-0FC306443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853CFC3-34CD-164F-A511-0FFFB075180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B6A0E263-A516-094D-81C2-4AA206275AC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50140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079"/>
          <a:stretch/>
        </p:blipFill>
        <p:spPr>
          <a:xfrm>
            <a:off x="203199" y="4410438"/>
            <a:ext cx="65722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A634B29-91B3-864C-A0AB-8E87A19BC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619DF34-98E1-804C-A6A5-681015698D09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551E6C47-9D8C-2743-B86C-75D490D35D5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76889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39BC95-6C55-324F-AAB3-33BBBF441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F79932-5456-3841-9393-D68C2D0B92DF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BD875ED-F235-F147-BCB1-3115F102664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22989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nur zur Laufzeit ermittelbar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möglichst auf oberstem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entscheiden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BEB6849-A1E2-5F4F-A5C2-C3B9BEE30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ED4BCE5-A370-894F-AAE0-9A4AD39DB238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8B7B5EA0-804E-6348-AA66-EC6A9D9B2FE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05252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auf Datenbank zu optimieren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Ratings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Shops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C526FC7-52EC-E14C-AB56-87E4FA44D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5141356-D8EB-7D45-B111-5DF18F5EF9E3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29DC90F-E5C1-914D-AF39-37FE9EE3A08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435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react.schule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</a:t>
            </a:r>
            <a:r>
              <a:rPr lang="de-DE" sz="1600" cap="none" spc="100" dirty="0" err="1"/>
              <a:t>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7284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314ED2-C9D5-B043-9170-92452C6B6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2B74332-FB39-A541-8B1B-4302C5BC4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631" y="154599"/>
            <a:ext cx="7030738" cy="569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4792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623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Ersetzt weder Backend noch Datenbank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 definieren eine API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Aus dieser API können sich Clients bedienen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GraphQL != SQL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SQL, keine "vollständige" Query-Sprache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z.B. keine Sortierung, keine (beliebigen)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Joins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keine Datenbank!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277292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...aber, wenn man unbedingt möchte: GraphQL für Datenbanken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als ORM Ersatz (JavaScript, Go):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prisma.io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Node.JS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www.graphile.org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postgraphile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hasura.io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90827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9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Interessante, aber noch relativ junge Technologie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Bricht mit </a:t>
            </a:r>
            <a:r>
              <a:rPr lang="de-DE" sz="2400" strike="sngStrike" dirty="0">
                <a:solidFill>
                  <a:srgbClr val="36544F"/>
                </a:solidFill>
                <a:latin typeface="Source Sans Pro" charset="0"/>
              </a:rPr>
              <a:t>einigen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Gewohnheiten aus REST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Erfodert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umdenken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können zusammen eingesetzt werden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Bibliotheken und Frameworks für viele Sprachen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Prototyp zum Ausprobieren in der Regel schnell gebaut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Empfehlung: ausprobieren und weitere Entwicklung verfolgen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49188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72598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736170" y="4097864"/>
            <a:ext cx="8896294" cy="165946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-java-talk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cyberjug-graphql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 &amp; Fragen: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C3885C0-79E4-064F-B6DE-9D3ED24B1FF4}"/>
              </a:ext>
            </a:extLst>
          </p:cNvPr>
          <p:cNvSpPr/>
          <p:nvPr/>
        </p:nvSpPr>
        <p:spPr>
          <a:xfrm rot="16200000">
            <a:off x="7385284" y="1116519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8F175BA9-F053-E349-BC04-B14006773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4648" y="438027"/>
            <a:ext cx="1137816" cy="165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5043</Words>
  <Application>Microsoft Macintosh PowerPoint</Application>
  <PresentationFormat>A4-Papier (210 x 297 mm)</PresentationFormat>
  <Paragraphs>1034</Paragraphs>
  <Slides>95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95</vt:i4>
      </vt:variant>
    </vt:vector>
  </HeadingPairs>
  <TitlesOfParts>
    <vt:vector size="108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CyberJUG | 22. September 2020 | @nilshartmann</vt:lpstr>
      <vt:lpstr>https://nilshartmann.net</vt:lpstr>
      <vt:lpstr>PowerPoint-Präsentation</vt:lpstr>
      <vt:lpstr>GraphQL</vt:lpstr>
      <vt:lpstr>GraphQL</vt:lpstr>
      <vt:lpstr>Twitter</vt:lpstr>
      <vt:lpstr>GitHub</vt:lpstr>
      <vt:lpstr>New York Times</vt:lpstr>
      <vt:lpstr>Source-Code: https://react.schule/graphql-java-example</vt:lpstr>
      <vt:lpstr>http://localhost:9000/</vt:lpstr>
      <vt:lpstr>PowerPoint-Präsentation</vt:lpstr>
      <vt:lpstr>BeerAdvisor Domaine</vt:lpstr>
      <vt:lpstr>Abfragen mit REST</vt:lpstr>
      <vt:lpstr>Abfragen mit REST</vt:lpstr>
      <vt:lpstr>Abfragen mit REST</vt:lpstr>
      <vt:lpstr>Abfragen mit REST</vt:lpstr>
      <vt:lpstr>Abfragen mit REST</vt:lpstr>
      <vt:lpstr>Client-getriebene Apis</vt:lpstr>
      <vt:lpstr>GraphQL Einsatzszenarien</vt:lpstr>
      <vt:lpstr>GraphQL Einsatzszenarien</vt:lpstr>
      <vt:lpstr>GraphQL Einsatzszenarien</vt:lpstr>
      <vt:lpstr>Daten Quellen</vt:lpstr>
      <vt:lpstr>Daten Quellen</vt:lpstr>
      <vt:lpstr>Teil 1: Abfragen und Schema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Schema WeiterEntwicklung</vt:lpstr>
      <vt:lpstr>Beispiel: VS Code</vt:lpstr>
      <vt:lpstr>Teil 2: Runtime-Umgebung (AKA: Eure Anwendung)</vt:lpstr>
      <vt:lpstr>Teil 2: Runtime-Umgebung (AKA: Eure Anwendung)</vt:lpstr>
      <vt:lpstr>GraphQL für Java-Anwendungen</vt:lpstr>
      <vt:lpstr>graphql-java und graphql-java-kickstart</vt:lpstr>
      <vt:lpstr>GraphQL für Java-Anwendungen</vt:lpstr>
      <vt:lpstr>GraphQL für Java-Anwendungen</vt:lpstr>
      <vt:lpstr>GraphQL für Java-Anwendungen</vt:lpstr>
      <vt:lpstr>GraphQL für Java-Anwendungen</vt:lpstr>
      <vt:lpstr>DataFetcher</vt:lpstr>
      <vt:lpstr>DataFetcher</vt:lpstr>
      <vt:lpstr>DataFetcher</vt:lpstr>
      <vt:lpstr>Daten ermittLUNG zur Laufzeit</vt:lpstr>
      <vt:lpstr>Data Fetcher für nicht-Root-Felder</vt:lpstr>
      <vt:lpstr>Data Fetcher für nicht-Root-Felder</vt:lpstr>
      <vt:lpstr>Alternative: graphql-java-tools</vt:lpstr>
      <vt:lpstr>Alternative: graphql-java-tools</vt:lpstr>
      <vt:lpstr>Alternative: graphql-java-tools</vt:lpstr>
      <vt:lpstr>Resolver</vt:lpstr>
      <vt:lpstr>Data Fetcher für nicht-Root-Felder</vt:lpstr>
      <vt:lpstr>PowerPoint-Präsentation</vt:lpstr>
      <vt:lpstr>Ausblick</vt:lpstr>
      <vt:lpstr>Ausblick</vt:lpstr>
      <vt:lpstr>Ausblick</vt:lpstr>
      <vt:lpstr>Implementierung</vt:lpstr>
      <vt:lpstr>Paginierung</vt:lpstr>
      <vt:lpstr>Paginierung</vt:lpstr>
      <vt:lpstr>Paginierung</vt:lpstr>
      <vt:lpstr>Security</vt:lpstr>
      <vt:lpstr>Security</vt:lpstr>
      <vt:lpstr>Exkurs: Optimierungen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GraphQL</vt:lpstr>
      <vt:lpstr>PowerPoint-Präsentation</vt:lpstr>
      <vt:lpstr>GraphQL</vt:lpstr>
      <vt:lpstr>Ausblick</vt:lpstr>
      <vt:lpstr>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909</cp:revision>
  <cp:lastPrinted>2019-09-04T14:57:49Z</cp:lastPrinted>
  <dcterms:created xsi:type="dcterms:W3CDTF">2016-03-28T15:59:53Z</dcterms:created>
  <dcterms:modified xsi:type="dcterms:W3CDTF">2020-09-21T11:13:04Z</dcterms:modified>
</cp:coreProperties>
</file>

<file path=docProps/thumbnail.jpeg>
</file>